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80" r:id="rId8"/>
    <p:sldId id="281" r:id="rId9"/>
    <p:sldId id="262" r:id="rId10"/>
    <p:sldId id="263" r:id="rId11"/>
    <p:sldId id="264" r:id="rId12"/>
    <p:sldId id="282" r:id="rId13"/>
    <p:sldId id="283" r:id="rId14"/>
    <p:sldId id="265" r:id="rId15"/>
    <p:sldId id="266" r:id="rId16"/>
    <p:sldId id="272" r:id="rId17"/>
    <p:sldId id="28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99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629" autoAdjust="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9D482-0897-40C7-9DE6-EF2BBC4AEC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834817-54B5-48EE-9A26-204D80C7A7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1DE4F-DBAE-407C-975C-8E9410D1C4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1DA01-41B5-414A-B3BF-E9ED1E2583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8D14B-96A7-4F6C-882D-2752F5E54E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7CF04-C793-4ADA-8112-0ECD11AC80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D883E-AC34-46B0-8133-6BBD2FC8E4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E9B3A-395F-45C7-8ABA-D7F4C89C29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32FD2-E726-49B2-98F9-CABE5FF816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9CD94-F9F1-4282-99B7-49F55FD48F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B447CC-D0B2-476A-BDC5-26C7594B6B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351C4D-68F4-4F01-8A8D-1E8F9806AB3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000099"/>
                </a:solidFill>
              </a:rPr>
              <a:t>Тест</a:t>
            </a:r>
            <a:br>
              <a:rPr lang="ru-RU" sz="4000" b="1">
                <a:solidFill>
                  <a:srgbClr val="000099"/>
                </a:solidFill>
              </a:rPr>
            </a:br>
            <a:r>
              <a:rPr lang="ru-RU" sz="4000" b="1">
                <a:solidFill>
                  <a:srgbClr val="CC0000"/>
                </a:solidFill>
              </a:rPr>
              <a:t>«Политическая карта мира»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79388" y="333375"/>
            <a:ext cx="88725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26.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0099"/>
                </a:solidFill>
              </a:rPr>
              <a:t>Выберите наименее развитую страну мира:</a:t>
            </a:r>
          </a:p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Мозамбик;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Ирландия;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Кувейт;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Египет.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79388" y="1412875"/>
            <a:ext cx="8545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Иран;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Хорватия;  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Бруней;  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Сомали.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250825" y="2205038"/>
            <a:ext cx="806608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27.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Укажите азиатскую страну:</a:t>
            </a:r>
          </a:p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Чад;   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Мадагаскар;     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Словения;</a:t>
            </a:r>
          </a:p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Мьянма;        </a:t>
            </a:r>
            <a:r>
              <a:rPr lang="ru-RU" sz="2800" b="1" dirty="0">
                <a:solidFill>
                  <a:srgbClr val="CC0000"/>
                </a:solidFill>
              </a:rPr>
              <a:t>Д.</a:t>
            </a:r>
            <a:r>
              <a:rPr lang="ru-RU" sz="2800" b="1" dirty="0">
                <a:solidFill>
                  <a:srgbClr val="006600"/>
                </a:solidFill>
              </a:rPr>
              <a:t> Алжир.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23850" y="3644900"/>
            <a:ext cx="79930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Греция;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Мадагаскар;   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Словения;</a:t>
            </a:r>
          </a:p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Армения;        </a:t>
            </a:r>
            <a:r>
              <a:rPr lang="ru-RU" sz="2800" b="1" dirty="0">
                <a:solidFill>
                  <a:srgbClr val="CC0000"/>
                </a:solidFill>
              </a:rPr>
              <a:t>Д.</a:t>
            </a:r>
            <a:r>
              <a:rPr lang="ru-RU" sz="2800" b="1" dirty="0">
                <a:solidFill>
                  <a:srgbClr val="006600"/>
                </a:solidFill>
              </a:rPr>
              <a:t> Алжир.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179388" y="4724400"/>
            <a:ext cx="85693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C0000"/>
                </a:solidFill>
              </a:rPr>
              <a:t>28.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Остров, на котором находятся три государства:</a:t>
            </a:r>
          </a:p>
          <a:p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 smtClean="0">
                <a:solidFill>
                  <a:srgbClr val="006600"/>
                </a:solidFill>
              </a:rPr>
              <a:t>Крит;                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Мадагаскар;     </a:t>
            </a:r>
          </a:p>
          <a:p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Калимантан;            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Новая Гвинея.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  <p:bldP spid="9229" grpId="0"/>
      <p:bldP spid="9230" grpId="0"/>
      <p:bldP spid="92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82563" y="188913"/>
            <a:ext cx="87820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29.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0099"/>
                </a:solidFill>
              </a:rPr>
              <a:t>К </a:t>
            </a:r>
            <a:r>
              <a:rPr lang="ru-RU" sz="2800" b="1" dirty="0" err="1">
                <a:solidFill>
                  <a:srgbClr val="000099"/>
                </a:solidFill>
              </a:rPr>
              <a:t>нефтеэкспортирующим</a:t>
            </a:r>
            <a:r>
              <a:rPr lang="ru-RU" sz="2800" b="1" dirty="0">
                <a:solidFill>
                  <a:srgbClr val="000099"/>
                </a:solidFill>
              </a:rPr>
              <a:t> странам относится:</a:t>
            </a:r>
          </a:p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Перу;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Португалия; 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Канада;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Нигерия.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323528" y="1988840"/>
            <a:ext cx="864076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C0000"/>
                </a:solidFill>
              </a:rPr>
              <a:t>30.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</a:rPr>
              <a:t>К </a:t>
            </a:r>
            <a:r>
              <a:rPr lang="ru-RU" sz="2800" b="1" dirty="0" err="1" smtClean="0">
                <a:solidFill>
                  <a:srgbClr val="000099"/>
                </a:solidFill>
              </a:rPr>
              <a:t>нефтеэкспортирующим</a:t>
            </a:r>
            <a:r>
              <a:rPr lang="ru-RU" sz="2800" b="1" dirty="0" smtClean="0">
                <a:solidFill>
                  <a:srgbClr val="000099"/>
                </a:solidFill>
              </a:rPr>
              <a:t> странам относится:</a:t>
            </a:r>
          </a:p>
          <a:p>
            <a:r>
              <a:rPr lang="ru-RU" sz="2800" b="1" dirty="0" smtClean="0">
                <a:solidFill>
                  <a:srgbClr val="CC0000"/>
                </a:solidFill>
              </a:rPr>
              <a:t>А</a:t>
            </a:r>
            <a:r>
              <a:rPr lang="ru-RU" sz="2800" b="1" dirty="0">
                <a:solidFill>
                  <a:srgbClr val="CC0000"/>
                </a:solidFill>
              </a:rPr>
              <a:t>.</a:t>
            </a:r>
            <a:r>
              <a:rPr lang="ru-RU" sz="2800" b="1" dirty="0">
                <a:solidFill>
                  <a:srgbClr val="006600"/>
                </a:solidFill>
              </a:rPr>
              <a:t> Великобритания;       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США; </a:t>
            </a:r>
          </a:p>
          <a:p>
            <a:r>
              <a:rPr lang="ru-RU" sz="2800" b="1" dirty="0" smtClean="0">
                <a:solidFill>
                  <a:srgbClr val="CC0000"/>
                </a:solidFill>
              </a:rPr>
              <a:t>В.</a:t>
            </a:r>
            <a:r>
              <a:rPr lang="ru-RU" sz="2800" b="1" dirty="0" smtClean="0">
                <a:solidFill>
                  <a:srgbClr val="006600"/>
                </a:solidFill>
              </a:rPr>
              <a:t> ОАЭ; </a:t>
            </a:r>
            <a:r>
              <a:rPr lang="ru-RU" sz="2800" b="1" dirty="0" smtClean="0">
                <a:solidFill>
                  <a:srgbClr val="CC0000"/>
                </a:solidFill>
              </a:rPr>
              <a:t>Г</a:t>
            </a:r>
            <a:r>
              <a:rPr lang="ru-RU" sz="2800" b="1" dirty="0">
                <a:solidFill>
                  <a:srgbClr val="CC0000"/>
                </a:solidFill>
              </a:rPr>
              <a:t>.</a:t>
            </a:r>
            <a:r>
              <a:rPr lang="ru-RU" sz="2800" b="1" dirty="0">
                <a:solidFill>
                  <a:srgbClr val="006600"/>
                </a:solidFill>
              </a:rPr>
              <a:t> Чили;       </a:t>
            </a:r>
            <a:r>
              <a:rPr lang="ru-RU" sz="2800" b="1" dirty="0">
                <a:solidFill>
                  <a:srgbClr val="CC0000"/>
                </a:solidFill>
              </a:rPr>
              <a:t>Д.</a:t>
            </a:r>
            <a:r>
              <a:rPr lang="ru-RU" sz="2800" b="1" dirty="0">
                <a:solidFill>
                  <a:srgbClr val="006600"/>
                </a:solidFill>
              </a:rPr>
              <a:t> Япония.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179512" y="4293096"/>
            <a:ext cx="87137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31.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0099"/>
                </a:solidFill>
              </a:rPr>
              <a:t>Страна, не расположенная на побережье Балтийского моря, - это:</a:t>
            </a:r>
          </a:p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Швеция;       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Норвегия;     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Дания;</a:t>
            </a:r>
          </a:p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Финляндия;      </a:t>
            </a:r>
            <a:r>
              <a:rPr lang="ru-RU" sz="2800" b="1" dirty="0">
                <a:solidFill>
                  <a:srgbClr val="CC0000"/>
                </a:solidFill>
              </a:rPr>
              <a:t>Д.</a:t>
            </a:r>
            <a:r>
              <a:rPr lang="ru-RU" sz="2800" b="1" dirty="0">
                <a:solidFill>
                  <a:srgbClr val="006600"/>
                </a:solidFill>
              </a:rPr>
              <a:t> Германия.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79388" y="333375"/>
            <a:ext cx="86899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32.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Федеративная американская страна – это: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Перу;           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Венесуэла;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Гватемала;   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Германия.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250825" y="1844675"/>
            <a:ext cx="828198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33.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Укажите американскую страну: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Сенегал;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Египет;  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Гвинея;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Гаити; 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Малайзия.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9388" y="3216275"/>
            <a:ext cx="871378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34.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Унитарная страна Америки – это:</a:t>
            </a:r>
          </a:p>
          <a:p>
            <a:pPr lvl="2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Мексика;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Панама;</a:t>
            </a:r>
          </a:p>
          <a:p>
            <a:pPr lvl="2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Аргентина;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Венесуэла.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23850" y="4797425"/>
            <a:ext cx="85693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C0000"/>
                </a:solidFill>
              </a:rPr>
              <a:t>35.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Остров, на котором находятся два государства:</a:t>
            </a:r>
          </a:p>
          <a:p>
            <a:pPr lvl="2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Суматра;          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Мадагаскар;</a:t>
            </a:r>
          </a:p>
          <a:p>
            <a:pPr lvl="2"/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6600"/>
                </a:solidFill>
              </a:rPr>
              <a:t>Калимантан;      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 smtClean="0">
                <a:solidFill>
                  <a:srgbClr val="006600"/>
                </a:solidFill>
              </a:rPr>
              <a:t>Ирландия.</a:t>
            </a:r>
            <a:endParaRPr lang="ru-RU" sz="28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  <p:bldP spid="28678" grpId="0"/>
      <p:bldP spid="286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79388" y="476250"/>
            <a:ext cx="87852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36.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Федерация Азии – это: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Бразилия;             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Мьянма;        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Саудовская Аравия;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республика Корея.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23850" y="2133600"/>
            <a:ext cx="8208963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37.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Укажите азиатскую страну: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Греция;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Мадагаскар;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Словения;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Армения;  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Алжир.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50825" y="4221163"/>
            <a:ext cx="85693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38.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Укажите «ключевую» развивающуюся страну:</a:t>
            </a:r>
          </a:p>
          <a:p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Китай;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Мексика; 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Индонезия;</a:t>
            </a:r>
          </a:p>
          <a:p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Египет;    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ЮАР</a:t>
            </a:r>
            <a:r>
              <a:rPr lang="ru-RU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  <p:bldP spid="297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79388" y="252413"/>
            <a:ext cx="88820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39.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Унитарная страна Азии – это:</a:t>
            </a:r>
          </a:p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Израиль;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Пакистан;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Индия;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Австралия.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04775" y="1123941"/>
            <a:ext cx="92848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28600" algn="ctr"/>
            <a:r>
              <a:rPr lang="ru-RU" sz="2800" b="1" dirty="0" smtClean="0">
                <a:solidFill>
                  <a:srgbClr val="CC0000"/>
                </a:solidFill>
              </a:rPr>
              <a:t>40.</a:t>
            </a:r>
            <a:r>
              <a:rPr lang="ru-RU" sz="2800" b="1" dirty="0" smtClean="0">
                <a:solidFill>
                  <a:srgbClr val="006600"/>
                </a:solidFill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</a:rPr>
              <a:t>Унитарная страна Азии – это:</a:t>
            </a:r>
          </a:p>
          <a:p>
            <a:pPr indent="228600" algn="ctr"/>
            <a:r>
              <a:rPr lang="ru-RU" sz="2800" b="1" dirty="0" smtClean="0">
                <a:solidFill>
                  <a:srgbClr val="CC0000"/>
                </a:solidFill>
              </a:rPr>
              <a:t>А</a:t>
            </a:r>
            <a:r>
              <a:rPr lang="ru-RU" sz="2800" b="1" dirty="0">
                <a:solidFill>
                  <a:srgbClr val="CC0000"/>
                </a:solidFill>
              </a:rPr>
              <a:t>.</a:t>
            </a:r>
            <a:r>
              <a:rPr lang="ru-RU" sz="2800" b="1" dirty="0">
                <a:solidFill>
                  <a:srgbClr val="006600"/>
                </a:solidFill>
              </a:rPr>
              <a:t> Пакистан;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Туркменистан;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Судан;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Индия.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179388" y="2205038"/>
            <a:ext cx="8640762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40.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Выберите правильную пару «страна – столица»:</a:t>
            </a:r>
          </a:p>
          <a:p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Бразилия – Рио-де-Жанейро;</a:t>
            </a:r>
          </a:p>
          <a:p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Канада – Торонто;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Боливия – Каракас;</a:t>
            </a:r>
          </a:p>
          <a:p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Китай – Пекин;    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Уругвай - Асунсьон.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250825" y="4724400"/>
            <a:ext cx="84963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41.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Город Дакка является столицей:</a:t>
            </a:r>
          </a:p>
          <a:p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Малайзии;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Брунея;      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Катара; 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Бахрейна;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Бангладеш.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7" grpId="0"/>
      <p:bldP spid="1127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79388" y="260350"/>
            <a:ext cx="8713787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42.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Выберите неверное утверждение: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Вадуц – столица Лихтенштейна;             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Китай - республика;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Албания не граничит с Македонией;         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Уганда не имеет выхода к морю;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Гибралтар принадлежит Великобритании;       </a:t>
            </a:r>
            <a:r>
              <a:rPr lang="ru-RU" sz="2800" b="1">
                <a:solidFill>
                  <a:srgbClr val="CC0000"/>
                </a:solidFill>
              </a:rPr>
              <a:t>Е.</a:t>
            </a:r>
            <a:r>
              <a:rPr lang="ru-RU" sz="2800" b="1">
                <a:solidFill>
                  <a:srgbClr val="006600"/>
                </a:solidFill>
              </a:rPr>
              <a:t> Оман – монархия.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179388" y="3500438"/>
            <a:ext cx="86423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43.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Не имеет выхода к морю:</a:t>
            </a:r>
          </a:p>
          <a:p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Болгария;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Габон;   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Гвинея;     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Мали;    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Сенегал.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250825" y="5084763"/>
            <a:ext cx="864076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44.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Укажите развивающуюся страну:</a:t>
            </a:r>
          </a:p>
          <a:p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США;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Германия;      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Италия;  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Египет;    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ЮАР.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9" grpId="0"/>
      <p:bldP spid="1230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713787" cy="56165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rgbClr val="CC0000"/>
                </a:solidFill>
              </a:rPr>
              <a:t>45.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К странам Атлантического океана относятся: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ru-RU" b="1" dirty="0">
                <a:solidFill>
                  <a:srgbClr val="CC0000"/>
                </a:solidFill>
              </a:rPr>
              <a:t>А.</a:t>
            </a:r>
            <a:r>
              <a:rPr lang="ru-RU" b="1" dirty="0">
                <a:solidFill>
                  <a:srgbClr val="006600"/>
                </a:solidFill>
              </a:rPr>
              <a:t> Судан;          </a:t>
            </a:r>
            <a:r>
              <a:rPr lang="ru-RU" b="1" dirty="0">
                <a:solidFill>
                  <a:srgbClr val="CC0000"/>
                </a:solidFill>
              </a:rPr>
              <a:t>Б.</a:t>
            </a:r>
            <a:r>
              <a:rPr lang="ru-RU" b="1" dirty="0">
                <a:solidFill>
                  <a:srgbClr val="006600"/>
                </a:solidFill>
              </a:rPr>
              <a:t> Китай;           </a:t>
            </a:r>
            <a:r>
              <a:rPr lang="ru-RU" b="1" dirty="0">
                <a:solidFill>
                  <a:srgbClr val="CC0000"/>
                </a:solidFill>
              </a:rPr>
              <a:t>В.</a:t>
            </a:r>
            <a:r>
              <a:rPr lang="ru-RU" b="1" dirty="0">
                <a:solidFill>
                  <a:srgbClr val="006600"/>
                </a:solidFill>
              </a:rPr>
              <a:t> Португалия;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ru-RU" b="1" dirty="0">
                <a:solidFill>
                  <a:srgbClr val="CC0000"/>
                </a:solidFill>
              </a:rPr>
              <a:t>Г.</a:t>
            </a:r>
            <a:r>
              <a:rPr lang="ru-RU" b="1" dirty="0">
                <a:solidFill>
                  <a:srgbClr val="006600"/>
                </a:solidFill>
              </a:rPr>
              <a:t> Филиппины;      </a:t>
            </a:r>
            <a:r>
              <a:rPr lang="ru-RU" b="1" dirty="0">
                <a:solidFill>
                  <a:srgbClr val="CC0000"/>
                </a:solidFill>
              </a:rPr>
              <a:t>Д.</a:t>
            </a:r>
            <a:r>
              <a:rPr lang="ru-RU" b="1" dirty="0">
                <a:solidFill>
                  <a:srgbClr val="006600"/>
                </a:solidFill>
              </a:rPr>
              <a:t> </a:t>
            </a:r>
            <a:r>
              <a:rPr lang="ru-RU" b="1" dirty="0" err="1">
                <a:solidFill>
                  <a:srgbClr val="006600"/>
                </a:solidFill>
              </a:rPr>
              <a:t>Мальдивы</a:t>
            </a:r>
            <a:r>
              <a:rPr lang="ru-RU" b="1" dirty="0">
                <a:solidFill>
                  <a:srgbClr val="006600"/>
                </a:solidFill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800" dirty="0">
              <a:solidFill>
                <a:srgbClr val="CC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rgbClr val="CC0000"/>
                </a:solidFill>
              </a:rPr>
              <a:t>46.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Полуостровное государство – это: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Вьетнам;       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ЮАР;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Мексика;          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Аргентина.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800" dirty="0">
              <a:solidFill>
                <a:srgbClr val="CC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>
                <a:solidFill>
                  <a:srgbClr val="CC0000"/>
                </a:solidFill>
              </a:rPr>
              <a:t>47.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В Евразии находится страна: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ru-RU" b="1" dirty="0">
                <a:solidFill>
                  <a:srgbClr val="CC0000"/>
                </a:solidFill>
              </a:rPr>
              <a:t>А.</a:t>
            </a:r>
            <a:r>
              <a:rPr lang="ru-RU" b="1" dirty="0">
                <a:solidFill>
                  <a:srgbClr val="006600"/>
                </a:solidFill>
              </a:rPr>
              <a:t> Гайана;          </a:t>
            </a:r>
            <a:r>
              <a:rPr lang="ru-RU" b="1" dirty="0">
                <a:solidFill>
                  <a:srgbClr val="CC0000"/>
                </a:solidFill>
              </a:rPr>
              <a:t>Б</a:t>
            </a:r>
            <a:r>
              <a:rPr lang="ru-RU" b="1" dirty="0">
                <a:solidFill>
                  <a:srgbClr val="006600"/>
                </a:solidFill>
              </a:rPr>
              <a:t>. Ангола;           </a:t>
            </a:r>
            <a:r>
              <a:rPr lang="ru-RU" b="1" dirty="0">
                <a:solidFill>
                  <a:srgbClr val="CC0000"/>
                </a:solidFill>
              </a:rPr>
              <a:t>В.</a:t>
            </a:r>
            <a:r>
              <a:rPr lang="ru-RU" b="1" dirty="0">
                <a:solidFill>
                  <a:srgbClr val="006600"/>
                </a:solidFill>
              </a:rPr>
              <a:t> Хорватия;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ru-RU" b="1" dirty="0">
                <a:solidFill>
                  <a:srgbClr val="CC0000"/>
                </a:solidFill>
              </a:rPr>
              <a:t>Г.</a:t>
            </a:r>
            <a:r>
              <a:rPr lang="ru-RU" b="1" dirty="0">
                <a:solidFill>
                  <a:srgbClr val="006600"/>
                </a:solidFill>
              </a:rPr>
              <a:t> Нигерия;</a:t>
            </a:r>
            <a:r>
              <a:rPr lang="ru-RU" dirty="0">
                <a:solidFill>
                  <a:srgbClr val="006600"/>
                </a:solidFill>
              </a:rPr>
              <a:t>        </a:t>
            </a:r>
            <a:r>
              <a:rPr lang="ru-RU" b="1" dirty="0">
                <a:solidFill>
                  <a:srgbClr val="CC0000"/>
                </a:solidFill>
              </a:rPr>
              <a:t>Д.</a:t>
            </a:r>
            <a:r>
              <a:rPr lang="ru-RU" dirty="0">
                <a:solidFill>
                  <a:srgbClr val="006600"/>
                </a:solidFill>
              </a:rPr>
              <a:t> </a:t>
            </a:r>
            <a:r>
              <a:rPr lang="ru-RU" b="1" dirty="0">
                <a:solidFill>
                  <a:srgbClr val="006600"/>
                </a:solidFill>
              </a:rPr>
              <a:t>Сальвадор.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idx="1"/>
          </p:nvPr>
        </p:nvSpPr>
        <p:spPr bwMode="auto">
          <a:xfrm>
            <a:off x="457200" y="1111430"/>
            <a:ext cx="8229600" cy="302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CC0000"/>
                </a:solidFill>
              </a:rPr>
              <a:t>48</a:t>
            </a:r>
            <a:r>
              <a:rPr lang="ru-RU" sz="2800" b="1" dirty="0" smtClean="0">
                <a:solidFill>
                  <a:srgbClr val="CC0000"/>
                </a:solidFill>
              </a:rPr>
              <a:t>. </a:t>
            </a:r>
            <a:r>
              <a:rPr lang="ru-RU" sz="2800" b="1" dirty="0">
                <a:solidFill>
                  <a:srgbClr val="000099"/>
                </a:solidFill>
              </a:rPr>
              <a:t>В каком перечне городов указаны только столицы государств?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А. </a:t>
            </a:r>
            <a:r>
              <a:rPr lang="ru-RU" sz="2800" b="1" dirty="0" smtClean="0">
                <a:solidFill>
                  <a:srgbClr val="006600"/>
                </a:solidFill>
              </a:rPr>
              <a:t>Нью-Йорк, </a:t>
            </a:r>
            <a:r>
              <a:rPr lang="ru-RU" sz="2800" b="1" dirty="0">
                <a:solidFill>
                  <a:srgbClr val="006600"/>
                </a:solidFill>
              </a:rPr>
              <a:t>Кейптаун, Париж;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Б. </a:t>
            </a:r>
            <a:r>
              <a:rPr lang="ru-RU" sz="2800" b="1" dirty="0" smtClean="0">
                <a:solidFill>
                  <a:srgbClr val="006600"/>
                </a:solidFill>
              </a:rPr>
              <a:t>Копенгаген, Любляна, Минск; </a:t>
            </a:r>
            <a:endParaRPr lang="ru-RU" sz="2800" b="1" dirty="0">
              <a:solidFill>
                <a:srgbClr val="006600"/>
              </a:solidFill>
            </a:endParaRP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В. </a:t>
            </a:r>
            <a:r>
              <a:rPr lang="ru-RU" sz="2800" b="1" dirty="0">
                <a:solidFill>
                  <a:srgbClr val="006600"/>
                </a:solidFill>
              </a:rPr>
              <a:t>Гамбург, Шанхай, Мехико;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Г. </a:t>
            </a:r>
            <a:r>
              <a:rPr lang="ru-RU" sz="2800" b="1" dirty="0" smtClean="0">
                <a:solidFill>
                  <a:srgbClr val="006600"/>
                </a:solidFill>
              </a:rPr>
              <a:t>Мадрид, </a:t>
            </a:r>
            <a:r>
              <a:rPr lang="ru-RU" b="1" dirty="0" smtClean="0">
                <a:solidFill>
                  <a:srgbClr val="006600"/>
                </a:solidFill>
              </a:rPr>
              <a:t>Торонто</a:t>
            </a:r>
            <a:r>
              <a:rPr lang="ru-RU" sz="2800" b="1" dirty="0" smtClean="0">
                <a:solidFill>
                  <a:srgbClr val="006600"/>
                </a:solidFill>
              </a:rPr>
              <a:t>, </a:t>
            </a:r>
            <a:r>
              <a:rPr lang="ru-RU" sz="2800" b="1" dirty="0">
                <a:solidFill>
                  <a:srgbClr val="006600"/>
                </a:solidFill>
              </a:rPr>
              <a:t>Токио.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50825" y="184150"/>
            <a:ext cx="85693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1.</a:t>
            </a:r>
            <a:r>
              <a:rPr lang="ru-RU" sz="2800" b="1">
                <a:solidFill>
                  <a:srgbClr val="000099"/>
                </a:solidFill>
              </a:rPr>
              <a:t> Большее число стран относится к:</a:t>
            </a:r>
          </a:p>
          <a:p>
            <a:pPr marL="800100" lvl="1" indent="-342900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/>
              <a:t> </a:t>
            </a:r>
            <a:r>
              <a:rPr lang="ru-RU" sz="2800" b="1">
                <a:solidFill>
                  <a:srgbClr val="006600"/>
                </a:solidFill>
              </a:rPr>
              <a:t>монархиям;</a:t>
            </a:r>
            <a:r>
              <a:rPr lang="ru-RU" sz="2800" b="1"/>
              <a:t>   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/>
              <a:t> </a:t>
            </a:r>
            <a:r>
              <a:rPr lang="ru-RU" sz="2800" b="1">
                <a:solidFill>
                  <a:srgbClr val="006600"/>
                </a:solidFill>
              </a:rPr>
              <a:t>республикам;</a:t>
            </a:r>
            <a:r>
              <a:rPr lang="ru-RU" sz="2800" b="1"/>
              <a:t> </a:t>
            </a:r>
          </a:p>
          <a:p>
            <a:pPr marL="800100" lvl="1" indent="-342900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/>
              <a:t> </a:t>
            </a:r>
            <a:r>
              <a:rPr lang="ru-RU" sz="2800" b="1">
                <a:solidFill>
                  <a:srgbClr val="006600"/>
                </a:solidFill>
              </a:rPr>
              <a:t>федерациям;</a:t>
            </a:r>
            <a:r>
              <a:rPr lang="ru-RU" sz="2800" b="1"/>
              <a:t>    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/>
              <a:t> </a:t>
            </a:r>
            <a:r>
              <a:rPr lang="ru-RU" sz="2800" b="1">
                <a:solidFill>
                  <a:srgbClr val="006600"/>
                </a:solidFill>
              </a:rPr>
              <a:t>колониям.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79388" y="1628775"/>
            <a:ext cx="8712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2.</a:t>
            </a:r>
            <a:r>
              <a:rPr lang="ru-RU" sz="2800" b="1">
                <a:solidFill>
                  <a:srgbClr val="000099"/>
                </a:solidFill>
              </a:rPr>
              <a:t> Крупнейшая по численности населения страна Латинской Америки: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/>
              <a:t> </a:t>
            </a:r>
            <a:r>
              <a:rPr lang="ru-RU" sz="2800" b="1">
                <a:solidFill>
                  <a:srgbClr val="006600"/>
                </a:solidFill>
              </a:rPr>
              <a:t>Мексика;</a:t>
            </a:r>
            <a:r>
              <a:rPr lang="ru-RU" sz="2800" b="1"/>
              <a:t>  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/>
              <a:t> </a:t>
            </a:r>
            <a:r>
              <a:rPr lang="ru-RU" sz="2800" b="1">
                <a:solidFill>
                  <a:srgbClr val="006600"/>
                </a:solidFill>
              </a:rPr>
              <a:t>Чили;</a:t>
            </a:r>
            <a:r>
              <a:rPr lang="ru-RU" sz="2800" b="1"/>
              <a:t>  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/>
              <a:t> </a:t>
            </a:r>
            <a:r>
              <a:rPr lang="ru-RU" sz="2800" b="1">
                <a:solidFill>
                  <a:srgbClr val="006600"/>
                </a:solidFill>
              </a:rPr>
              <a:t>Бразилия;</a:t>
            </a:r>
            <a:r>
              <a:rPr lang="ru-RU" sz="2800" b="1"/>
              <a:t>   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/>
              <a:t> </a:t>
            </a:r>
            <a:r>
              <a:rPr lang="ru-RU" sz="2800" b="1">
                <a:solidFill>
                  <a:srgbClr val="006600"/>
                </a:solidFill>
              </a:rPr>
              <a:t>Аргентина.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250825" y="3573463"/>
            <a:ext cx="864235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 b="1" dirty="0">
                <a:solidFill>
                  <a:srgbClr val="CC0000"/>
                </a:solidFill>
              </a:rPr>
              <a:t>3. </a:t>
            </a:r>
            <a:r>
              <a:rPr lang="ru-RU" sz="2800" b="1" dirty="0">
                <a:solidFill>
                  <a:srgbClr val="000099"/>
                </a:solidFill>
              </a:rPr>
              <a:t>В каком перечне городов указаны только столицы государств?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А. </a:t>
            </a:r>
            <a:r>
              <a:rPr lang="ru-RU" sz="2800" b="1" dirty="0">
                <a:solidFill>
                  <a:srgbClr val="006600"/>
                </a:solidFill>
              </a:rPr>
              <a:t>Монреаль, Кейптаун, Париж;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Б. </a:t>
            </a:r>
            <a:r>
              <a:rPr lang="ru-RU" sz="2800" b="1" dirty="0">
                <a:solidFill>
                  <a:srgbClr val="006600"/>
                </a:solidFill>
              </a:rPr>
              <a:t>Каир, Дели, Берлин; 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В. </a:t>
            </a:r>
            <a:r>
              <a:rPr lang="ru-RU" sz="2800" b="1" dirty="0">
                <a:solidFill>
                  <a:srgbClr val="006600"/>
                </a:solidFill>
              </a:rPr>
              <a:t>Гамбург, Шанхай, Мехико;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Г. </a:t>
            </a:r>
            <a:r>
              <a:rPr lang="ru-RU" sz="2800" b="1" dirty="0">
                <a:solidFill>
                  <a:srgbClr val="006600"/>
                </a:solidFill>
              </a:rPr>
              <a:t>Марсель, Бомбей, Токио.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50825" y="3068638"/>
            <a:ext cx="84963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5.</a:t>
            </a:r>
            <a:r>
              <a:rPr lang="ru-RU" sz="2800" b="1">
                <a:solidFill>
                  <a:srgbClr val="000099"/>
                </a:solidFill>
              </a:rPr>
              <a:t> Форма государственного правления, при котором законодательная власть принадлежит парламенту, а исполнительная власть правительству, называется: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демократией;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республикой;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метрополией;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федерацией.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79388" y="115888"/>
            <a:ext cx="8785225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4.</a:t>
            </a:r>
            <a:r>
              <a:rPr lang="ru-RU" sz="2800" b="1">
                <a:solidFill>
                  <a:srgbClr val="000099"/>
                </a:solidFill>
              </a:rPr>
              <a:t> По государственному устройству страны мира делятся на: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0099"/>
                </a:solidFill>
              </a:rPr>
              <a:t> </a:t>
            </a:r>
            <a:r>
              <a:rPr lang="ru-RU" sz="2800" b="1">
                <a:solidFill>
                  <a:srgbClr val="006600"/>
                </a:solidFill>
              </a:rPr>
              <a:t>метрополии и колонии;</a:t>
            </a:r>
            <a:r>
              <a:rPr lang="ru-RU" sz="2800" b="1">
                <a:solidFill>
                  <a:srgbClr val="000099"/>
                </a:solidFill>
              </a:rPr>
              <a:t> 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0099"/>
                </a:solidFill>
              </a:rPr>
              <a:t> </a:t>
            </a:r>
            <a:r>
              <a:rPr lang="ru-RU" sz="2800" b="1">
                <a:solidFill>
                  <a:srgbClr val="006600"/>
                </a:solidFill>
              </a:rPr>
              <a:t>федеративные и унитарные;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0099"/>
                </a:solidFill>
              </a:rPr>
              <a:t> </a:t>
            </a:r>
            <a:r>
              <a:rPr lang="ru-RU" sz="2800" b="1">
                <a:solidFill>
                  <a:srgbClr val="006600"/>
                </a:solidFill>
              </a:rPr>
              <a:t>республики и монархии;  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0099"/>
                </a:solidFill>
              </a:rPr>
              <a:t> </a:t>
            </a:r>
            <a:r>
              <a:rPr lang="ru-RU" sz="2800" b="1">
                <a:solidFill>
                  <a:srgbClr val="006600"/>
                </a:solidFill>
              </a:rPr>
              <a:t>доминионы и протектораты.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50825" y="260350"/>
            <a:ext cx="8640763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6.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К странам с республиканской формой государственного правления относятся: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Польша и Великобритания;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Финляндия и Швеция;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Япония и Канада;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Франция и Германия.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79388" y="3135313"/>
            <a:ext cx="8569325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7.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0099"/>
                </a:solidFill>
              </a:rPr>
              <a:t>К островным государствам относятся: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Великобритания и Панама;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Панама и Новая Зеландия;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Новая Зеландия и Япония;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/>
              <a:t> </a:t>
            </a:r>
            <a:r>
              <a:rPr lang="ru-RU" sz="2800" b="1" dirty="0" smtClean="0">
                <a:solidFill>
                  <a:srgbClr val="006600"/>
                </a:solidFill>
              </a:rPr>
              <a:t>Сингапур </a:t>
            </a:r>
            <a:r>
              <a:rPr lang="ru-RU" sz="2800" b="1" dirty="0">
                <a:solidFill>
                  <a:srgbClr val="006600"/>
                </a:solidFill>
              </a:rPr>
              <a:t>и </a:t>
            </a:r>
            <a:r>
              <a:rPr lang="ru-RU" sz="2800" b="1" dirty="0" smtClean="0">
                <a:solidFill>
                  <a:srgbClr val="006600"/>
                </a:solidFill>
              </a:rPr>
              <a:t>Ирландия</a:t>
            </a:r>
            <a:r>
              <a:rPr lang="ru-RU" sz="2800" b="1" dirty="0">
                <a:solidFill>
                  <a:srgbClr val="006600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79388" y="260350"/>
            <a:ext cx="8964612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8.</a:t>
            </a:r>
            <a:r>
              <a:rPr lang="ru-RU" sz="2800" b="1"/>
              <a:t> </a:t>
            </a:r>
            <a:r>
              <a:rPr lang="ru-RU" sz="2800" b="1">
                <a:solidFill>
                  <a:srgbClr val="000099"/>
                </a:solidFill>
              </a:rPr>
              <a:t>Государство Уругвай расположено в: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Центральной Африке;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Южной Америке;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Южной Азии;           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Западной Европе.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79388" y="1700213"/>
            <a:ext cx="8713787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9.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0099"/>
                </a:solidFill>
              </a:rPr>
              <a:t>Из развитых стран в «большую семёрку» входят: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Швеция, Великобритания, Германия;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Германия, Испания, Франция;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Италия, Франция , Германия; 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Испания, Великобритания, Австрия.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79388" y="4371975"/>
            <a:ext cx="87137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10.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К экономически развитым странам относится: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Гвинея;    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Индия;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Бангладеш;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Португалия.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50825" y="333375"/>
            <a:ext cx="87137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11. </a:t>
            </a:r>
            <a:r>
              <a:rPr lang="ru-RU" sz="2800" b="1">
                <a:solidFill>
                  <a:srgbClr val="000099"/>
                </a:solidFill>
              </a:rPr>
              <a:t>К новым индустриальным странам относится:</a:t>
            </a:r>
          </a:p>
          <a:p>
            <a:pPr lvl="2"/>
            <a:r>
              <a:rPr lang="ru-RU" sz="2800" b="1">
                <a:solidFill>
                  <a:srgbClr val="CC0000"/>
                </a:solidFill>
              </a:rPr>
              <a:t>А. </a:t>
            </a:r>
            <a:r>
              <a:rPr lang="ru-RU" sz="2800" b="1">
                <a:solidFill>
                  <a:srgbClr val="006600"/>
                </a:solidFill>
              </a:rPr>
              <a:t>Сингапур;</a:t>
            </a:r>
            <a:r>
              <a:rPr lang="ru-RU" sz="2800" b="1">
                <a:solidFill>
                  <a:srgbClr val="CC0000"/>
                </a:solidFill>
              </a:rPr>
              <a:t>      Б. </a:t>
            </a:r>
            <a:r>
              <a:rPr lang="ru-RU" sz="2800" b="1">
                <a:solidFill>
                  <a:srgbClr val="006600"/>
                </a:solidFill>
              </a:rPr>
              <a:t>Китай;</a:t>
            </a:r>
          </a:p>
          <a:p>
            <a:pPr lvl="2"/>
            <a:r>
              <a:rPr lang="ru-RU" sz="2800" b="1">
                <a:solidFill>
                  <a:srgbClr val="CC0000"/>
                </a:solidFill>
              </a:rPr>
              <a:t>В. </a:t>
            </a:r>
            <a:r>
              <a:rPr lang="ru-RU" sz="2800" b="1">
                <a:solidFill>
                  <a:srgbClr val="006600"/>
                </a:solidFill>
              </a:rPr>
              <a:t>Мексика;</a:t>
            </a:r>
            <a:r>
              <a:rPr lang="ru-RU" sz="2800" b="1">
                <a:solidFill>
                  <a:srgbClr val="CC0000"/>
                </a:solidFill>
              </a:rPr>
              <a:t>        Г. </a:t>
            </a:r>
            <a:r>
              <a:rPr lang="ru-RU" sz="2800" b="1">
                <a:solidFill>
                  <a:srgbClr val="006600"/>
                </a:solidFill>
              </a:rPr>
              <a:t>Нигерия.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179388" y="3068638"/>
            <a:ext cx="8785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12.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Страна, имеющая только морские границы, – это: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Турция;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Бутан;  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Белиз;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Эритрея;   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Куба.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50825" y="4941888"/>
            <a:ext cx="849788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13.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Полуостров Калифорния принадлежит:</a:t>
            </a:r>
          </a:p>
          <a:p>
            <a:pPr lvl="1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Испании;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США;      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Мексике;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Гондурасу;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Канаде.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/>
      <p:bldP spid="51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50825" y="544840"/>
            <a:ext cx="76708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14. </a:t>
            </a:r>
            <a:r>
              <a:rPr lang="ru-RU" sz="2800" b="1" dirty="0">
                <a:solidFill>
                  <a:srgbClr val="000099"/>
                </a:solidFill>
              </a:rPr>
              <a:t>В Африке расположено государство</a:t>
            </a:r>
            <a:r>
              <a:rPr lang="ru-RU" sz="2800" b="1" dirty="0" smtClean="0">
                <a:solidFill>
                  <a:srgbClr val="000099"/>
                </a:solidFill>
              </a:rPr>
              <a:t>:</a:t>
            </a:r>
            <a:endParaRPr lang="ru-RU" sz="2800" b="1" dirty="0">
              <a:solidFill>
                <a:srgbClr val="000099"/>
              </a:solidFill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67544" y="1268760"/>
            <a:ext cx="8256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Оман;</a:t>
            </a:r>
            <a:r>
              <a:rPr lang="ru-RU" sz="2800" b="1" dirty="0"/>
              <a:t>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Парагвай;</a:t>
            </a:r>
            <a:r>
              <a:rPr lang="ru-RU" sz="2800" b="1" dirty="0"/>
              <a:t> 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Мьянма;</a:t>
            </a:r>
            <a:r>
              <a:rPr lang="ru-RU" sz="2800" b="1" dirty="0"/>
              <a:t> 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6600"/>
                </a:solidFill>
              </a:rPr>
              <a:t>Ангола.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79388" y="2133600"/>
            <a:ext cx="81486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15.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Развитая страна Африки – это: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Египет;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Алжир;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Эфиопия;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ЮАР.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50825" y="3141663"/>
            <a:ext cx="864076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16.</a:t>
            </a:r>
            <a:r>
              <a:rPr lang="ru-RU" sz="2800" b="1">
                <a:solidFill>
                  <a:srgbClr val="000099"/>
                </a:solidFill>
              </a:rPr>
              <a:t> Самая крупная по численности населения страна Африки: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0099"/>
                </a:solidFill>
              </a:rPr>
              <a:t> </a:t>
            </a:r>
            <a:r>
              <a:rPr lang="ru-RU" sz="2800" b="1">
                <a:solidFill>
                  <a:srgbClr val="006600"/>
                </a:solidFill>
              </a:rPr>
              <a:t>Египет;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Эфиопия;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Заир;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Нигерия.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265113" y="4797425"/>
            <a:ext cx="887888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17.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Укажите африканскую страну: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Сальвадор;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Бангладеш;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Словения; 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Казахстан;  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Либерия.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0" grpId="0"/>
      <p:bldP spid="26631" grpId="0"/>
      <p:bldP spid="266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79388" y="333375"/>
            <a:ext cx="5368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18.</a:t>
            </a:r>
            <a:r>
              <a:rPr lang="ru-RU" sz="2800" b="1"/>
              <a:t> </a:t>
            </a:r>
            <a:r>
              <a:rPr lang="ru-RU" sz="2800" b="1">
                <a:solidFill>
                  <a:srgbClr val="000099"/>
                </a:solidFill>
              </a:rPr>
              <a:t>Федерация Африки – это: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09550" y="836613"/>
            <a:ext cx="8556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28600" algn="ctr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Бразилия;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Нигер;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Конго;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Нигерия.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179388" y="1412875"/>
            <a:ext cx="87852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Мавритания;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Эфиопия;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Конго;        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Судан.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179388" y="3644900"/>
            <a:ext cx="85693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20.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Укажите африканскую страну: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Никарагуа;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Мьянма;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Словения;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Казахстан;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Алжир.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179388" y="2279650"/>
            <a:ext cx="871378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19.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Унитарная страна Африки – это:</a:t>
            </a:r>
          </a:p>
          <a:p>
            <a:pPr lvl="2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Израиль;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Замбия;</a:t>
            </a:r>
          </a:p>
          <a:p>
            <a:pPr lvl="2"/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Нигерия; 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Эфиопия.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179388" y="5084763"/>
            <a:ext cx="86423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C0000"/>
                </a:solidFill>
              </a:rPr>
              <a:t>21.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Укажите столицу африканской страны:</a:t>
            </a: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Луанда;            </a:t>
            </a:r>
            <a:r>
              <a:rPr lang="ru-RU" sz="2800" b="1" dirty="0">
                <a:solidFill>
                  <a:srgbClr val="FF0000"/>
                </a:solidFill>
              </a:rPr>
              <a:t>Б</a:t>
            </a:r>
            <a:r>
              <a:rPr lang="ru-RU" sz="2800" b="1" dirty="0">
                <a:solidFill>
                  <a:srgbClr val="006600"/>
                </a:solidFill>
              </a:rPr>
              <a:t>. </a:t>
            </a:r>
            <a:r>
              <a:rPr lang="ru-RU" sz="2800" b="1" dirty="0" smtClean="0">
                <a:solidFill>
                  <a:srgbClr val="006600"/>
                </a:solidFill>
              </a:rPr>
              <a:t>Претория; </a:t>
            </a:r>
            <a:endParaRPr lang="ru-RU" sz="2800" b="1" dirty="0">
              <a:solidFill>
                <a:srgbClr val="006600"/>
              </a:solidFill>
            </a:endParaRPr>
          </a:p>
          <a:p>
            <a:pPr lvl="1"/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Абиджан;        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Александрия.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/>
      <p:bldP spid="27656" grpId="0"/>
      <p:bldP spid="27657" grpId="0"/>
      <p:bldP spid="276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279400" y="404813"/>
            <a:ext cx="868521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 dirty="0">
                <a:solidFill>
                  <a:srgbClr val="CC0000"/>
                </a:solidFill>
              </a:rPr>
              <a:t>22.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Федеративная европейская страна – это:</a:t>
            </a:r>
          </a:p>
          <a:p>
            <a:pPr lvl="2"/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Италия;        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Дания;</a:t>
            </a:r>
          </a:p>
          <a:p>
            <a:pPr lvl="2"/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Швейцария;    </a:t>
            </a:r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Словакия.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179388" y="2060575"/>
            <a:ext cx="86423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28600"/>
            <a:r>
              <a:rPr lang="ru-RU" sz="2800" b="1">
                <a:solidFill>
                  <a:srgbClr val="CC0000"/>
                </a:solidFill>
              </a:rPr>
              <a:t>23.</a:t>
            </a:r>
            <a:r>
              <a:rPr lang="ru-RU" sz="2800" b="1"/>
              <a:t> </a:t>
            </a:r>
            <a:r>
              <a:rPr lang="ru-RU" sz="2800" b="1">
                <a:solidFill>
                  <a:srgbClr val="000099"/>
                </a:solidFill>
              </a:rPr>
              <a:t>Укажите европейскую страну: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/>
              <a:t> </a:t>
            </a:r>
            <a:r>
              <a:rPr lang="ru-RU" sz="2800" b="1">
                <a:solidFill>
                  <a:srgbClr val="006600"/>
                </a:solidFill>
              </a:rPr>
              <a:t>Никарагуа;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Мьянма;  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Словения;</a:t>
            </a:r>
          </a:p>
          <a:p>
            <a:pPr indent="228600"/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Казахстан;  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Алжир.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250825" y="3573463"/>
            <a:ext cx="835183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C0000"/>
                </a:solidFill>
              </a:rPr>
              <a:t>24.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>
                <a:solidFill>
                  <a:srgbClr val="000099"/>
                </a:solidFill>
              </a:rPr>
              <a:t>Найдите ошибку в списке монархий:</a:t>
            </a:r>
          </a:p>
          <a:p>
            <a:r>
              <a:rPr lang="ru-RU" sz="2800" b="1" dirty="0">
                <a:solidFill>
                  <a:srgbClr val="CC0000"/>
                </a:solidFill>
              </a:rPr>
              <a:t>А.</a:t>
            </a:r>
            <a:r>
              <a:rPr lang="ru-RU" sz="2800" b="1" dirty="0">
                <a:solidFill>
                  <a:srgbClr val="006600"/>
                </a:solidFill>
              </a:rPr>
              <a:t> Бельгия;     </a:t>
            </a:r>
            <a:r>
              <a:rPr lang="ru-RU" sz="2800" b="1" dirty="0">
                <a:solidFill>
                  <a:srgbClr val="CC0000"/>
                </a:solidFill>
              </a:rPr>
              <a:t>Б.</a:t>
            </a:r>
            <a:r>
              <a:rPr lang="ru-RU" sz="2800" b="1" dirty="0">
                <a:solidFill>
                  <a:srgbClr val="006600"/>
                </a:solidFill>
              </a:rPr>
              <a:t> Дания;    </a:t>
            </a:r>
            <a:r>
              <a:rPr lang="ru-RU" sz="2800" b="1" dirty="0">
                <a:solidFill>
                  <a:srgbClr val="CC0000"/>
                </a:solidFill>
              </a:rPr>
              <a:t>В.</a:t>
            </a:r>
            <a:r>
              <a:rPr lang="ru-RU" sz="2800" b="1" dirty="0">
                <a:solidFill>
                  <a:srgbClr val="006600"/>
                </a:solidFill>
              </a:rPr>
              <a:t> Великобритания;</a:t>
            </a:r>
          </a:p>
          <a:p>
            <a:r>
              <a:rPr lang="ru-RU" sz="2800" b="1" dirty="0">
                <a:solidFill>
                  <a:srgbClr val="CC0000"/>
                </a:solidFill>
              </a:rPr>
              <a:t>Г.</a:t>
            </a:r>
            <a:r>
              <a:rPr lang="ru-RU" sz="2800" b="1" dirty="0">
                <a:solidFill>
                  <a:srgbClr val="006600"/>
                </a:solidFill>
              </a:rPr>
              <a:t> </a:t>
            </a:r>
            <a:r>
              <a:rPr lang="ru-RU" sz="2800" b="1" dirty="0" smtClean="0">
                <a:solidFill>
                  <a:srgbClr val="006600"/>
                </a:solidFill>
              </a:rPr>
              <a:t>Оман</a:t>
            </a:r>
            <a:r>
              <a:rPr lang="ru-RU" sz="2800" b="1" dirty="0" smtClean="0">
                <a:solidFill>
                  <a:srgbClr val="006600"/>
                </a:solidFill>
              </a:rPr>
              <a:t>;    </a:t>
            </a:r>
            <a:r>
              <a:rPr lang="ru-RU" sz="2800" b="1" dirty="0">
                <a:solidFill>
                  <a:srgbClr val="CC0000"/>
                </a:solidFill>
              </a:rPr>
              <a:t>Д.</a:t>
            </a:r>
            <a:r>
              <a:rPr lang="ru-RU" sz="2800" b="1" dirty="0">
                <a:solidFill>
                  <a:srgbClr val="006600"/>
                </a:solidFill>
              </a:rPr>
              <a:t> Того.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250825" y="5013325"/>
            <a:ext cx="849788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00"/>
                </a:solidFill>
              </a:rPr>
              <a:t>25.</a:t>
            </a:r>
            <a:r>
              <a:rPr lang="ru-RU" sz="2800" b="1">
                <a:solidFill>
                  <a:srgbClr val="006600"/>
                </a:solidFill>
              </a:rPr>
              <a:t> </a:t>
            </a:r>
            <a:r>
              <a:rPr lang="ru-RU" sz="2800" b="1">
                <a:solidFill>
                  <a:srgbClr val="000099"/>
                </a:solidFill>
              </a:rPr>
              <a:t>Полуостров Калифорния принадлежит:</a:t>
            </a:r>
          </a:p>
          <a:p>
            <a:r>
              <a:rPr lang="ru-RU" sz="2800" b="1">
                <a:solidFill>
                  <a:srgbClr val="CC0000"/>
                </a:solidFill>
              </a:rPr>
              <a:t>А.</a:t>
            </a:r>
            <a:r>
              <a:rPr lang="ru-RU" sz="2800" b="1">
                <a:solidFill>
                  <a:srgbClr val="006600"/>
                </a:solidFill>
              </a:rPr>
              <a:t> Испании;          </a:t>
            </a:r>
            <a:r>
              <a:rPr lang="ru-RU" sz="2800" b="1">
                <a:solidFill>
                  <a:srgbClr val="CC0000"/>
                </a:solidFill>
              </a:rPr>
              <a:t>Б.</a:t>
            </a:r>
            <a:r>
              <a:rPr lang="ru-RU" sz="2800" b="1">
                <a:solidFill>
                  <a:srgbClr val="006600"/>
                </a:solidFill>
              </a:rPr>
              <a:t> США;           </a:t>
            </a:r>
            <a:r>
              <a:rPr lang="ru-RU" sz="2800" b="1">
                <a:solidFill>
                  <a:srgbClr val="CC0000"/>
                </a:solidFill>
              </a:rPr>
              <a:t>В.</a:t>
            </a:r>
            <a:r>
              <a:rPr lang="ru-RU" sz="2800" b="1">
                <a:solidFill>
                  <a:srgbClr val="006600"/>
                </a:solidFill>
              </a:rPr>
              <a:t> Мексике;       </a:t>
            </a:r>
            <a:r>
              <a:rPr lang="ru-RU" sz="2800" b="1">
                <a:solidFill>
                  <a:srgbClr val="CC0000"/>
                </a:solidFill>
              </a:rPr>
              <a:t>Г.</a:t>
            </a:r>
            <a:r>
              <a:rPr lang="ru-RU" sz="2800" b="1">
                <a:solidFill>
                  <a:srgbClr val="006600"/>
                </a:solidFill>
              </a:rPr>
              <a:t> Гондурасу;      </a:t>
            </a:r>
            <a:r>
              <a:rPr lang="ru-RU" sz="2800" b="1">
                <a:solidFill>
                  <a:srgbClr val="CC0000"/>
                </a:solidFill>
              </a:rPr>
              <a:t>Д.</a:t>
            </a:r>
            <a:r>
              <a:rPr lang="ru-RU" sz="2800" b="1">
                <a:solidFill>
                  <a:srgbClr val="006600"/>
                </a:solidFill>
              </a:rPr>
              <a:t> Канаде.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/>
      <p:bldP spid="8205" grpId="0"/>
      <p:bldP spid="8206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1439</Words>
  <Application>Microsoft Office PowerPoint</Application>
  <PresentationFormat>Экран (4:3)</PresentationFormat>
  <Paragraphs>156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Тест «Политическая карта мира»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Customer</dc:creator>
  <cp:lastModifiedBy>Дмитрий</cp:lastModifiedBy>
  <cp:revision>9</cp:revision>
  <dcterms:created xsi:type="dcterms:W3CDTF">2009-09-28T13:52:33Z</dcterms:created>
  <dcterms:modified xsi:type="dcterms:W3CDTF">2013-10-13T13:59:27Z</dcterms:modified>
</cp:coreProperties>
</file>